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4" r:id="rId3"/>
    <p:sldId id="271" r:id="rId4"/>
    <p:sldId id="265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6" r:id="rId13"/>
    <p:sldId id="264" r:id="rId14"/>
    <p:sldId id="267" r:id="rId15"/>
    <p:sldId id="268" r:id="rId16"/>
    <p:sldId id="269" r:id="rId17"/>
    <p:sldId id="270" r:id="rId18"/>
    <p:sldId id="273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56"/>
    <p:restoredTop sz="94541"/>
  </p:normalViewPr>
  <p:slideViewPr>
    <p:cSldViewPr snapToGrid="0" snapToObjects="1">
      <p:cViewPr varScale="1">
        <p:scale>
          <a:sx n="100" d="100"/>
          <a:sy n="100" d="100"/>
        </p:scale>
        <p:origin x="184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3C9F96-8C45-294A-BD24-9ADB5255918A}" type="datetimeFigureOut">
              <a:rPr lang="en-US" smtClean="0"/>
              <a:t>7/10/18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B9865D-FA10-2744-90C2-DDAD0D8CD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69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9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78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59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85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44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45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290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5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84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222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264B9-CDAD-F748-A7AD-92B5D6FFA341}" type="datetimeFigureOut">
              <a:rPr lang="en-US" smtClean="0"/>
              <a:t>7/10/18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9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r-consortium.org/view/Code_Coverage_Tool_for_R" TargetMode="External"/><Relationship Id="rId4" Type="http://schemas.openxmlformats.org/officeDocument/2006/relationships/hyperlink" Target="https://wiki.r-consortium.org/view/Distributed_Computing_Working_Group" TargetMode="External"/><Relationship Id="rId5" Type="http://schemas.openxmlformats.org/officeDocument/2006/relationships/hyperlink" Target="https://wiki.r-consortium.org/view/R_Certification" TargetMode="External"/><Relationship Id="rId6" Type="http://schemas.openxmlformats.org/officeDocument/2006/relationships/hyperlink" Target="https://wiki.r-consortium.org/index.php?title=R_in_Medicine&amp;action=edit&amp;redlink=1" TargetMode="External"/><Relationship Id="rId7" Type="http://schemas.openxmlformats.org/officeDocument/2006/relationships/hyperlink" Target="https://wiki.r-consortium.org/index.php?title=R_in_Pharma&amp;action=edit&amp;redlink=1" TargetMode="External"/><Relationship Id="rId8" Type="http://schemas.openxmlformats.org/officeDocument/2006/relationships/hyperlink" Target="https://github.com/RConsortium/RCDI-WG/tree/master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ki.r-consortium.org/view/R_Native_API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consortium.org/" TargetMode="External"/><Relationship Id="rId4" Type="http://schemas.openxmlformats.org/officeDocument/2006/relationships/hyperlink" Target="https://www.r-consortium.org/projects/" TargetMode="External"/><Relationship Id="rId5" Type="http://schemas.openxmlformats.org/officeDocument/2006/relationships/hyperlink" Target="https://www.r-consortium.org/projects/r-user-group-support-program" TargetMode="External"/><Relationship Id="rId6" Type="http://schemas.openxmlformats.org/officeDocument/2006/relationships/hyperlink" Target="https://www.r-consortium.org/about/join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Sustainable community investment in action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7245" y="3771855"/>
            <a:ext cx="10088880" cy="774019"/>
          </a:xfrm>
        </p:spPr>
        <p:txBody>
          <a:bodyPr/>
          <a:lstStyle/>
          <a:p>
            <a:r>
              <a:rPr lang="en-US" dirty="0" smtClean="0"/>
              <a:t>A look at some of the R Consortium Funded Grant Projects and Working Groups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80560" y="4754880"/>
            <a:ext cx="5251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Joseph B Rickert</a:t>
            </a:r>
          </a:p>
          <a:p>
            <a:r>
              <a:rPr lang="en-US" dirty="0" smtClean="0"/>
              <a:t>R Consortium Director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20" y="253683"/>
            <a:ext cx="7715280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4C608BEB-860E-4094-8511-78603564A75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1F16A8D4-FE87-4604-88B2-394B5D1EB43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histoRicalg </a:t>
            </a:r>
            <a:r>
              <a:rPr lang="mr-IN" sz="4000">
                <a:solidFill>
                  <a:srgbClr val="FFFFFF"/>
                </a:solidFill>
              </a:rPr>
              <a:t>–</a:t>
            </a:r>
            <a:r>
              <a:rPr lang="en-US" sz="4000">
                <a:solidFill>
                  <a:srgbClr val="FFFFFF"/>
                </a:solidFill>
              </a:rPr>
              <a:t> A Project to Preserve and Transfer Algorithmic Knowledge - John C Nash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en-US" sz="2000"/>
              <a:t>Many of the algorithms underlying R code were written several </a:t>
            </a:r>
            <a:br>
              <a:rPr lang="en-US" sz="2000"/>
            </a:br>
            <a:r>
              <a:rPr lang="en-US" sz="2000"/>
              <a:t>decades ago in languages such as Fortran and C in which only a</a:t>
            </a:r>
            <a:br>
              <a:rPr lang="en-US" sz="2000"/>
            </a:br>
            <a:r>
              <a:rPr lang="en-US" sz="2000"/>
              <a:t>modest proportion of R users are fluent. </a:t>
            </a:r>
          </a:p>
          <a:p>
            <a:r>
              <a:rPr lang="en-US" sz="2000"/>
              <a:t>Many original authors are</a:t>
            </a:r>
            <a:br>
              <a:rPr lang="en-US" sz="2000"/>
            </a:br>
            <a:r>
              <a:rPr lang="en-US" sz="2000"/>
              <a:t>no longer active.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The </a:t>
            </a:r>
            <a:r>
              <a:rPr lang="en-US" sz="1600" dirty="0" err="1"/>
              <a:t>histoRicalg</a:t>
            </a:r>
            <a:r>
              <a:rPr lang="en-US" sz="1600" dirty="0"/>
              <a:t> project aims to:</a:t>
            </a:r>
          </a:p>
          <a:p>
            <a:pPr lvl="1"/>
            <a:r>
              <a:rPr lang="en-US" sz="1600" dirty="0"/>
              <a:t> Document and test codes older non-R code that are still </a:t>
            </a:r>
            <a:br>
              <a:rPr lang="en-US" sz="1600" dirty="0"/>
            </a:br>
            <a:r>
              <a:rPr lang="en-US" sz="1600" dirty="0"/>
              <a:t>part of R </a:t>
            </a:r>
          </a:p>
          <a:p>
            <a:pPr lvl="1"/>
            <a:r>
              <a:rPr lang="en-US" sz="1600" dirty="0"/>
              <a:t>Possibly creating all-R reference </a:t>
            </a:r>
            <a:r>
              <a:rPr lang="en-US" sz="1600" dirty="0" smtClean="0"/>
              <a:t>codes.</a:t>
            </a:r>
            <a:endParaRPr lang="en-US" sz="1600" dirty="0"/>
          </a:p>
          <a:p>
            <a:pPr lvl="1"/>
            <a:r>
              <a:rPr lang="en-US" sz="1600" dirty="0"/>
              <a:t>Teaming older and younger </a:t>
            </a:r>
            <a:br>
              <a:rPr lang="en-US" sz="1600" dirty="0"/>
            </a:br>
            <a:r>
              <a:rPr lang="en-US" sz="1600" dirty="0"/>
              <a:t>workers Facilitate knowledge </a:t>
            </a:r>
            <a:r>
              <a:rPr lang="en-US" sz="1600" dirty="0" smtClean="0"/>
              <a:t>transfer.</a:t>
            </a:r>
            <a:endParaRPr lang="en-US" sz="1600" dirty="0"/>
          </a:p>
          <a:p>
            <a:pPr lvl="1"/>
            <a:r>
              <a:rPr lang="en-US" sz="1600" dirty="0"/>
              <a:t>The initial task is to establish a working group on Algorithms Used in R </a:t>
            </a:r>
            <a:r>
              <a:rPr lang="en-US" sz="1600" dirty="0" smtClean="0"/>
              <a:t>. </a:t>
            </a:r>
            <a:endParaRPr lang="en-US" sz="1600" dirty="0"/>
          </a:p>
          <a:p>
            <a:r>
              <a:rPr lang="en-US" sz="1600" dirty="0"/>
              <a:t>See https://</a:t>
            </a:r>
            <a:r>
              <a:rPr lang="en-US" sz="1600" dirty="0" err="1"/>
              <a:t>gitlab.com</a:t>
            </a:r>
            <a:r>
              <a:rPr lang="en-US" sz="1600" dirty="0"/>
              <a:t>/</a:t>
            </a:r>
            <a:r>
              <a:rPr lang="en-US" sz="1600" dirty="0" err="1"/>
              <a:t>nashjc</a:t>
            </a:r>
            <a:r>
              <a:rPr lang="en-US" sz="1600" dirty="0"/>
              <a:t>/</a:t>
            </a:r>
            <a:r>
              <a:rPr lang="en-US" sz="1600" dirty="0" err="1"/>
              <a:t>histoRicalg</a:t>
            </a:r>
            <a:r>
              <a:rPr lang="en-US" sz="1600" dirty="0"/>
              <a:t/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6549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="" xmlns:a16="http://schemas.microsoft.com/office/drawing/2014/main" id="{1DE7243B-5109-444B-8FAF-7437C66BC0E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4C5D6221-DA7B-4611-AA26-7D8E349FDE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27124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Working Group on US Census Data </a:t>
            </a:r>
            <a:r>
              <a:rPr lang="mr-IN" sz="3600">
                <a:solidFill>
                  <a:schemeClr val="bg1"/>
                </a:solidFill>
              </a:rPr>
              <a:t>–</a:t>
            </a:r>
            <a:r>
              <a:rPr lang="en-US" sz="3600">
                <a:solidFill>
                  <a:schemeClr val="bg1"/>
                </a:solidFill>
              </a:rPr>
              <a:t> Ari Lamstein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working group aims to make life easier for R programmers who work with data from the US Census </a:t>
            </a:r>
            <a:r>
              <a:rPr lang="en-US" sz="2000" dirty="0" smtClean="0"/>
              <a:t>Bureau.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dirty="0"/>
              <a:t>The Census Data working group will: </a:t>
            </a:r>
          </a:p>
          <a:p>
            <a:r>
              <a:rPr lang="en-US" sz="1700" dirty="0"/>
              <a:t>Operate as a forum for working with census data under the guidance of the Census Bureau.</a:t>
            </a:r>
          </a:p>
          <a:p>
            <a:r>
              <a:rPr lang="en-US" sz="1700" dirty="0"/>
              <a:t>Facilitate </a:t>
            </a:r>
            <a:r>
              <a:rPr lang="en-US" sz="1700" dirty="0" smtClean="0"/>
              <a:t>cooperation.</a:t>
            </a:r>
            <a:endParaRPr lang="en-US" sz="1700" dirty="0"/>
          </a:p>
          <a:p>
            <a:r>
              <a:rPr lang="en-US" sz="1700" dirty="0"/>
              <a:t>Publish a guide to working with Census data in </a:t>
            </a:r>
            <a:r>
              <a:rPr lang="en-US" sz="1700" dirty="0" smtClean="0"/>
              <a:t>R. </a:t>
            </a:r>
            <a:endParaRPr lang="en-US" sz="1700" dirty="0"/>
          </a:p>
          <a:p>
            <a:r>
              <a:rPr lang="en-US" sz="1700" dirty="0"/>
              <a:t>Help R programmers</a:t>
            </a:r>
          </a:p>
          <a:p>
            <a:pPr lvl="1"/>
            <a:r>
              <a:rPr lang="en-US" sz="1700" dirty="0"/>
              <a:t>S</a:t>
            </a:r>
            <a:r>
              <a:rPr lang="en-US" sz="1700" dirty="0" smtClean="0"/>
              <a:t>elect </a:t>
            </a:r>
            <a:r>
              <a:rPr lang="en-US" sz="1700" dirty="0"/>
              <a:t>packages that meet their </a:t>
            </a:r>
            <a:r>
              <a:rPr lang="en-US" sz="1700" dirty="0" smtClean="0"/>
              <a:t>needs.</a:t>
            </a:r>
            <a:endParaRPr lang="en-US" sz="1700" dirty="0"/>
          </a:p>
          <a:p>
            <a:pPr lvl="1"/>
            <a:r>
              <a:rPr lang="en-US" sz="1700" dirty="0"/>
              <a:t>N</a:t>
            </a:r>
            <a:r>
              <a:rPr lang="en-US" sz="1700" dirty="0" smtClean="0"/>
              <a:t>avigate </a:t>
            </a:r>
            <a:r>
              <a:rPr lang="en-US" sz="1700" dirty="0"/>
              <a:t>the various Census Bureau </a:t>
            </a:r>
            <a:r>
              <a:rPr lang="en-US" sz="1700" dirty="0" smtClean="0"/>
              <a:t>datasets.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778842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482A7D0-DB09-4EBA-8D52-E6A5934B668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1A3688C8-DFCE-4CCD-BCF0-5FB239E507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D598FBE3-48D2-40A2-B7E6-F485834C82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="" xmlns:a16="http://schemas.microsoft.com/office/drawing/2014/main" id="{8482FDCF-45F3-40F1-8751-19B7AFB3CFC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Top Level Projects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Leaders are members of the ISC</a:t>
            </a:r>
            <a:endParaRPr lang="en-US" sz="2400" kern="1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075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867D4867-5BA7-4462-B2F6-A23F4A622AA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2223428"/>
            <a:ext cx="6250769" cy="22502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RC RUGS 2018 Sponsorship Program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10 Conferences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94 User Groups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$39k in Grants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55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DB146403-F3D6-484B-B2ED-97F9565D03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823AC064-BC96-4F32-8AE1-B2FD3875482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70" y="307731"/>
            <a:ext cx="3877857" cy="39976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043" y="574296"/>
            <a:ext cx="5455917" cy="346450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7E7C77BC-7138-40B1-A15B-20F57A4946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smtClean="0">
                <a:solidFill>
                  <a:srgbClr val="FFFFFF"/>
                </a:solidFill>
              </a:rPr>
              <a:t>75 + R-Ladies Groups Worldwide </a:t>
            </a:r>
            <a:endParaRPr lang="en-US" sz="5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77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432691CC-4AB8-48AF-B822-EBF7F4E9E6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1407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47311653-CA1C-4366-AF7B-2E9767F187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5999" y="2"/>
            <a:ext cx="4151376" cy="2349401"/>
          </a:xfrm>
          <a:custGeom>
            <a:avLst/>
            <a:gdLst>
              <a:gd name="connsiteX0" fmla="*/ 20101 w 4151376"/>
              <a:gd name="connsiteY0" fmla="*/ 0 h 2349401"/>
              <a:gd name="connsiteX1" fmla="*/ 4131276 w 4151376"/>
              <a:gd name="connsiteY1" fmla="*/ 0 h 2349401"/>
              <a:gd name="connsiteX2" fmla="*/ 4140659 w 4151376"/>
              <a:gd name="connsiteY2" fmla="*/ 61486 h 2349401"/>
              <a:gd name="connsiteX3" fmla="*/ 4151376 w 4151376"/>
              <a:gd name="connsiteY3" fmla="*/ 273713 h 2349401"/>
              <a:gd name="connsiteX4" fmla="*/ 2075688 w 4151376"/>
              <a:gd name="connsiteY4" fmla="*/ 2349401 h 2349401"/>
              <a:gd name="connsiteX5" fmla="*/ 0 w 4151376"/>
              <a:gd name="connsiteY5" fmla="*/ 273713 h 2349401"/>
              <a:gd name="connsiteX6" fmla="*/ 10717 w 4151376"/>
              <a:gd name="connsiteY6" fmla="*/ 61486 h 234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347" y="212143"/>
            <a:ext cx="2270680" cy="153481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D6A8E1B4-B839-4C58-B08A-F0B09458080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25130" y="2909477"/>
            <a:ext cx="4966870" cy="3948522"/>
          </a:xfrm>
          <a:custGeom>
            <a:avLst/>
            <a:gdLst>
              <a:gd name="connsiteX0" fmla="*/ 2748962 w 4966870"/>
              <a:gd name="connsiteY0" fmla="*/ 0 h 3948522"/>
              <a:gd name="connsiteX1" fmla="*/ 4870195 w 4966870"/>
              <a:gd name="connsiteY1" fmla="*/ 1000367 h 3948522"/>
              <a:gd name="connsiteX2" fmla="*/ 4966870 w 4966870"/>
              <a:gd name="connsiteY2" fmla="*/ 1129649 h 3948522"/>
              <a:gd name="connsiteX3" fmla="*/ 4966870 w 4966870"/>
              <a:gd name="connsiteY3" fmla="*/ 3948522 h 3948522"/>
              <a:gd name="connsiteX4" fmla="*/ 278430 w 4966870"/>
              <a:gd name="connsiteY4" fmla="*/ 3948522 h 3948522"/>
              <a:gd name="connsiteX5" fmla="*/ 216027 w 4966870"/>
              <a:gd name="connsiteY5" fmla="*/ 3818982 h 3948522"/>
              <a:gd name="connsiteX6" fmla="*/ 0 w 4966870"/>
              <a:gd name="connsiteY6" fmla="*/ 2748962 h 3948522"/>
              <a:gd name="connsiteX7" fmla="*/ 2748962 w 4966870"/>
              <a:gd name="connsiteY7" fmla="*/ 0 h 3948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66870" h="3948522">
                <a:moveTo>
                  <a:pt x="2748962" y="0"/>
                </a:moveTo>
                <a:cubicBezTo>
                  <a:pt x="3602955" y="0"/>
                  <a:pt x="4365995" y="389418"/>
                  <a:pt x="4870195" y="1000367"/>
                </a:cubicBezTo>
                <a:lnTo>
                  <a:pt x="4966870" y="1129649"/>
                </a:lnTo>
                <a:lnTo>
                  <a:pt x="4966870" y="3948522"/>
                </a:lnTo>
                <a:lnTo>
                  <a:pt x="278430" y="3948522"/>
                </a:lnTo>
                <a:lnTo>
                  <a:pt x="216027" y="3818982"/>
                </a:lnTo>
                <a:cubicBezTo>
                  <a:pt x="76922" y="3490101"/>
                  <a:pt x="0" y="3128515"/>
                  <a:pt x="0" y="2748962"/>
                </a:cubicBezTo>
                <a:cubicBezTo>
                  <a:pt x="0" y="1230752"/>
                  <a:pt x="1230752" y="0"/>
                  <a:pt x="274896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2CABF795-F18F-494E-BBDE-C1415B7865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0912" y="3075259"/>
            <a:ext cx="4801088" cy="3782741"/>
          </a:xfrm>
          <a:custGeom>
            <a:avLst/>
            <a:gdLst>
              <a:gd name="connsiteX0" fmla="*/ 2583180 w 4801088"/>
              <a:gd name="connsiteY0" fmla="*/ 0 h 3782741"/>
              <a:gd name="connsiteX1" fmla="*/ 4725194 w 4801088"/>
              <a:gd name="connsiteY1" fmla="*/ 1138900 h 3782741"/>
              <a:gd name="connsiteX2" fmla="*/ 4801088 w 4801088"/>
              <a:gd name="connsiteY2" fmla="*/ 1263826 h 3782741"/>
              <a:gd name="connsiteX3" fmla="*/ 4801088 w 4801088"/>
              <a:gd name="connsiteY3" fmla="*/ 3782741 h 3782741"/>
              <a:gd name="connsiteX4" fmla="*/ 296488 w 4801088"/>
              <a:gd name="connsiteY4" fmla="*/ 3782741 h 3782741"/>
              <a:gd name="connsiteX5" fmla="*/ 202999 w 4801088"/>
              <a:gd name="connsiteY5" fmla="*/ 3588671 h 3782741"/>
              <a:gd name="connsiteX6" fmla="*/ 0 w 4801088"/>
              <a:gd name="connsiteY6" fmla="*/ 2583180 h 3782741"/>
              <a:gd name="connsiteX7" fmla="*/ 2583180 w 4801088"/>
              <a:gd name="connsiteY7" fmla="*/ 0 h 3782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01088" h="3782741">
                <a:moveTo>
                  <a:pt x="2583180" y="0"/>
                </a:moveTo>
                <a:cubicBezTo>
                  <a:pt x="3474837" y="0"/>
                  <a:pt x="4260977" y="451769"/>
                  <a:pt x="4725194" y="1138900"/>
                </a:cubicBezTo>
                <a:lnTo>
                  <a:pt x="4801088" y="1263826"/>
                </a:lnTo>
                <a:lnTo>
                  <a:pt x="4801088" y="3782741"/>
                </a:lnTo>
                <a:lnTo>
                  <a:pt x="296488" y="3782741"/>
                </a:lnTo>
                <a:lnTo>
                  <a:pt x="202999" y="3588671"/>
                </a:lnTo>
                <a:cubicBezTo>
                  <a:pt x="72283" y="3279623"/>
                  <a:pt x="0" y="2939843"/>
                  <a:pt x="0" y="2583180"/>
                </a:cubicBezTo>
                <a:cubicBezTo>
                  <a:pt x="0" y="1156529"/>
                  <a:pt x="1156529" y="0"/>
                  <a:pt x="25831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173" y="4102006"/>
            <a:ext cx="3478490" cy="2461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1098" y="1396289"/>
            <a:ext cx="5277333" cy="1325563"/>
          </a:xfrm>
        </p:spPr>
        <p:txBody>
          <a:bodyPr>
            <a:normAutofit/>
          </a:bodyPr>
          <a:lstStyle/>
          <a:p>
            <a:r>
              <a:rPr lang="en-US"/>
              <a:t>R-Hub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543" y="2871982"/>
            <a:ext cx="5272888" cy="31816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/>
              <a:t>A service </a:t>
            </a:r>
            <a:r>
              <a:rPr lang="en-US" sz="1800" smtClean="0"/>
              <a:t>for: </a:t>
            </a:r>
            <a:endParaRPr lang="en-US" sz="1800"/>
          </a:p>
          <a:p>
            <a:r>
              <a:rPr lang="en-US" sz="1800"/>
              <a:t>Developing, building, testing and validating R packages</a:t>
            </a:r>
          </a:p>
          <a:p>
            <a:r>
              <a:rPr lang="en-US" sz="1800"/>
              <a:t>Simplifying the R package development </a:t>
            </a:r>
            <a:r>
              <a:rPr lang="en-US" sz="1800" smtClean="0"/>
              <a:t>process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 sz="2400" smtClean="0"/>
              <a:t>https://</a:t>
            </a:r>
            <a:r>
              <a:rPr lang="en-US" sz="2400" err="1" smtClean="0"/>
              <a:t>builder.r-hub.io</a:t>
            </a:r>
            <a:r>
              <a:rPr lang="en-US" sz="2400" smtClean="0"/>
              <a:t>/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529709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482A7D0-DB09-4EBA-8D52-E6A5934B668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1A3688C8-DFCE-4CCD-BCF0-5FB239E507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D598FBE3-48D2-40A2-B7E6-F485834C82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="" xmlns:a16="http://schemas.microsoft.com/office/drawing/2014/main" id="{8482FDCF-45F3-40F1-8751-19B7AFB3CFC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Working Groups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048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D70B121-56F4-4848-B38B-182089D909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2D72A2C9-F3CA-4216-8BAD-FA4C970C3C4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Active ISC Working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fontAlgn="base"/>
            <a:r>
              <a:rPr lang="en-US" sz="1300" b="1">
                <a:hlinkClick r:id="rId2"/>
              </a:rPr>
              <a:t>Future-proof native APIs for R</a:t>
            </a:r>
            <a:r>
              <a:rPr lang="en-US" sz="1300" b="1"/>
              <a:t>: </a:t>
            </a:r>
            <a:r>
              <a:rPr lang="en-US" sz="1300"/>
              <a:t>This working groups will assess current native API usage, gather community input, and work towards an easy-to-understand, consistent and verifiable API that will drive R language adoption.</a:t>
            </a:r>
          </a:p>
          <a:p>
            <a:pPr fontAlgn="base"/>
            <a:r>
              <a:rPr lang="en-US" sz="1300" b="1">
                <a:hlinkClick r:id="rId3"/>
              </a:rPr>
              <a:t>Code Coverage Tool for R</a:t>
            </a:r>
            <a:r>
              <a:rPr lang="en-US" sz="1300" b="1"/>
              <a:t>: </a:t>
            </a:r>
            <a:r>
              <a:rPr lang="en-US" sz="1300"/>
              <a:t>Helping to improve software quality, the code coverage tool will address feature and platform limitations of existing tools while also promoting the use of code coverage more systematically within the R ecosystem.</a:t>
            </a:r>
          </a:p>
          <a:p>
            <a:pPr fontAlgn="base"/>
            <a:r>
              <a:rPr lang="en-US" sz="1300" b="1">
                <a:hlinkClick r:id="rId4"/>
              </a:rPr>
              <a:t>A Unified Framework for Distributed Computing in R</a:t>
            </a:r>
            <a:r>
              <a:rPr lang="en-US" sz="1300" b="1"/>
              <a:t>: </a:t>
            </a:r>
            <a:r>
              <a:rPr lang="en-US" sz="1300"/>
              <a:t>Develop a common framework to simplify and standardize how users program distributed applications in R</a:t>
            </a:r>
          </a:p>
          <a:p>
            <a:pPr fontAlgn="base"/>
            <a:r>
              <a:rPr lang="en-US" sz="1300" b="1">
                <a:hlinkClick r:id="rId5" tooltip="R Certification"/>
              </a:rPr>
              <a:t>R Certification</a:t>
            </a:r>
            <a:r>
              <a:rPr lang="en-US" sz="1300" b="1"/>
              <a:t>:</a:t>
            </a:r>
            <a:r>
              <a:rPr lang="en-US" sz="1300"/>
              <a:t> Working to establish a common certification program for proficiency in R</a:t>
            </a:r>
          </a:p>
          <a:p>
            <a:pPr fontAlgn="base"/>
            <a:r>
              <a:rPr lang="en-US" sz="1300" b="1">
                <a:hlinkClick r:id="rId6" tooltip="R in Medicine (page does not exist)"/>
              </a:rPr>
              <a:t>R in Medicine</a:t>
            </a:r>
            <a:r>
              <a:rPr lang="en-US" sz="1300" b="1"/>
              <a:t>:</a:t>
            </a:r>
            <a:r>
              <a:rPr lang="en-US" sz="1300"/>
              <a:t> A community of R users in the medical industry collaborating on events and advocacy of R.</a:t>
            </a:r>
          </a:p>
          <a:p>
            <a:pPr fontAlgn="base"/>
            <a:r>
              <a:rPr lang="en-US" sz="1300" b="1">
                <a:hlinkClick r:id="rId7" tooltip="R in Pharma (page does not exist)"/>
              </a:rPr>
              <a:t>R in Pharma</a:t>
            </a:r>
            <a:r>
              <a:rPr lang="en-US" sz="1300" b="1"/>
              <a:t>:</a:t>
            </a:r>
            <a:r>
              <a:rPr lang="en-US" sz="1300"/>
              <a:t> A community of R users in the pharmaceutical industry collaborating on events and advocacy of R.</a:t>
            </a:r>
          </a:p>
          <a:p>
            <a:pPr fontAlgn="base"/>
            <a:r>
              <a:rPr lang="en-US" sz="1300" b="1">
                <a:hlinkClick r:id="rId8"/>
              </a:rPr>
              <a:t>R Community Diversity and Inclusion Working Group</a:t>
            </a:r>
            <a:r>
              <a:rPr lang="en-US" sz="1300" b="1"/>
              <a:t>:</a:t>
            </a:r>
            <a:r>
              <a:rPr lang="en-US" sz="1300"/>
              <a:t> A group broadly consider how the R Consortium can best encourage and support diverse and inclusion in the R Community</a:t>
            </a:r>
          </a:p>
          <a:p>
            <a:pPr fontAlgn="base"/>
            <a:r>
              <a:rPr lang="en-US" sz="1300"/>
              <a:t>Working Group on US Census Data: a forum for working with census data under the guidance of the Census Bureau.</a:t>
            </a:r>
          </a:p>
          <a:p>
            <a:pPr fontAlgn="base"/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9941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D70B121-56F4-4848-B38B-182089D909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2D72A2C9-F3CA-4216-8BAD-FA4C970C3C4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Get Involved!!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5773"/>
            <a:ext cx="4657249" cy="43014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647689" y="1735773"/>
            <a:ext cx="6096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 smtClean="0">
                <a:latin typeface="Helvetica Neue Light" charset="0"/>
                <a:ea typeface="Helvetica Neue Light" charset="0"/>
                <a:cs typeface="Helvetica Neue Light" charset="0"/>
              </a:rPr>
              <a:t>Visit R Consortium website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mtClean="0">
                <a:latin typeface="Helvetica Neue Light" charset="0"/>
                <a:ea typeface="Helvetica Neue Light" charset="0"/>
                <a:cs typeface="Helvetica Neue Light" charset="0"/>
                <a:hlinkClick r:id="rId3"/>
              </a:rPr>
              <a:t>https://www.r-consortium.org/</a:t>
            </a:r>
            <a:r>
              <a:rPr lang="en-GB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endParaRPr lang="en-GB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83D6FDBC-1E06-4FF4-9D5A-7A42F0653E1C}"/>
              </a:ext>
            </a:extLst>
          </p:cNvPr>
          <p:cNvSpPr/>
          <p:nvPr/>
        </p:nvSpPr>
        <p:spPr>
          <a:xfrm>
            <a:off x="5647689" y="3024886"/>
            <a:ext cx="6048708" cy="666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>
                <a:latin typeface="Helvetica Neue Light" charset="0"/>
                <a:ea typeface="Helvetica Neue Light" charset="0"/>
                <a:cs typeface="Helvetica Neue Light" charset="0"/>
              </a:rPr>
              <a:t>Learn about ISC funded and sponsored work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1600">
                <a:latin typeface="Helvetica Neue Light" charset="0"/>
                <a:ea typeface="Helvetica Neue Light" charset="0"/>
                <a:cs typeface="Helvetica Neue Light" charset="0"/>
                <a:hlinkClick r:id="rId4"/>
              </a:rPr>
              <a:t>https://www.r-consortium.org/projects/</a:t>
            </a:r>
            <a:endParaRPr lang="en-GB" sz="160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E5E5FB51-67E9-46D6-AEC0-60347C065FCB}"/>
              </a:ext>
            </a:extLst>
          </p:cNvPr>
          <p:cNvSpPr/>
          <p:nvPr/>
        </p:nvSpPr>
        <p:spPr>
          <a:xfrm>
            <a:off x="5647689" y="4180566"/>
            <a:ext cx="6506121" cy="625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>
                <a:latin typeface="Helvetica Neue Light" charset="0"/>
                <a:ea typeface="Helvetica Neue Light" charset="0"/>
                <a:cs typeface="Helvetica Neue Light" charset="0"/>
              </a:rPr>
              <a:t>Learn about the RUGS program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1467">
                <a:latin typeface="Helvetica Neue Light" charset="0"/>
                <a:ea typeface="Helvetica Neue Light" charset="0"/>
                <a:cs typeface="Helvetica Neue Light" charset="0"/>
                <a:hlinkClick r:id="rId5"/>
              </a:rPr>
              <a:t>https://www.r-consortium.org/projects/r-user-group-support-program</a:t>
            </a:r>
            <a:endParaRPr lang="en-GB" sz="1467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E5E5FB51-67E9-46D6-AEC0-60347C065FCB}"/>
              </a:ext>
            </a:extLst>
          </p:cNvPr>
          <p:cNvSpPr/>
          <p:nvPr/>
        </p:nvSpPr>
        <p:spPr>
          <a:xfrm>
            <a:off x="5685879" y="5146418"/>
            <a:ext cx="6506121" cy="625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 smtClean="0">
                <a:latin typeface="Helvetica Neue Light" charset="0"/>
                <a:ea typeface="Helvetica Neue Light" charset="0"/>
                <a:cs typeface="Helvetica Neue Light" charset="0"/>
              </a:rPr>
              <a:t>Ask your company to join the R Consortium</a:t>
            </a:r>
            <a:endParaRPr lang="en-GB" sz="200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1467">
                <a:latin typeface="Helvetica Neue Light" charset="0"/>
                <a:ea typeface="Helvetica Neue Light" charset="0"/>
                <a:cs typeface="Helvetica Neue Light" charset="0"/>
                <a:hlinkClick r:id="rId6"/>
              </a:rPr>
              <a:t>https://</a:t>
            </a:r>
            <a:r>
              <a:rPr lang="en-GB" sz="1467" smtClean="0">
                <a:latin typeface="Helvetica Neue Light" charset="0"/>
                <a:ea typeface="Helvetica Neue Light" charset="0"/>
                <a:cs typeface="Helvetica Neue Light" charset="0"/>
                <a:hlinkClick r:id="rId6"/>
              </a:rPr>
              <a:t>www.r-consortium.org/about/join</a:t>
            </a:r>
            <a:endParaRPr lang="en-GB" sz="1467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06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E4A809D5-3600-46D4-A466-67F2349A5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27490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320" y="365124"/>
            <a:ext cx="5910580" cy="1951355"/>
          </a:xfrm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sz="4400" dirty="0" smtClean="0"/>
              <a:t>R </a:t>
            </a:r>
            <a:r>
              <a:rPr lang="en-US" sz="4400" smtClean="0"/>
              <a:t>Consortium </a:t>
            </a:r>
            <a:br>
              <a:rPr lang="en-US" sz="4400" smtClean="0"/>
            </a:br>
            <a:r>
              <a:rPr lang="en-US" sz="4400" smtClean="0"/>
              <a:t>Serving </a:t>
            </a:r>
            <a:r>
              <a:rPr lang="en-US" sz="4400" dirty="0" smtClean="0"/>
              <a:t>the R Community</a:t>
            </a:r>
            <a:endParaRPr lang="en-US" sz="4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320" y="2856124"/>
            <a:ext cx="5120113" cy="346222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/>
              <a:t>Thank  you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 err="1"/>
              <a:t>Joseph.rickert@RStudio.com</a:t>
            </a:r>
            <a:endParaRPr lang="en-US" sz="18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@</a:t>
            </a:r>
            <a:r>
              <a:rPr lang="en-US" sz="1800" dirty="0" err="1"/>
              <a:t>RStudioJoe</a:t>
            </a:r>
            <a:endParaRPr lang="en-US" sz="18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87576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0000" y="987793"/>
            <a:ext cx="7632000" cy="48463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AB45A142-4255-493C-8284-5D566C121B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38FB9660-F42F-4313-BBC4-47C007FE48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 Consortium</a:t>
            </a:r>
            <a:br>
              <a:rPr lang="en-US" sz="4800" kern="1200" dirty="0" smtClean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dirty="0" smtClean="0">
                <a:solidFill>
                  <a:srgbClr val="FFFFFF"/>
                </a:solidFill>
              </a:rPr>
              <a:t>Members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6525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96" y="412422"/>
            <a:ext cx="10515600" cy="1325563"/>
          </a:xfrm>
        </p:spPr>
        <p:txBody>
          <a:bodyPr/>
          <a:lstStyle/>
          <a:p>
            <a:r>
              <a:rPr lang="en-US" dirty="0"/>
              <a:t>R Consortium Momentum</a:t>
            </a:r>
          </a:p>
        </p:txBody>
      </p:sp>
      <p:graphicFrame>
        <p:nvGraphicFramePr>
          <p:cNvPr id="6" name="Shape 264">
            <a:extLst>
              <a:ext uri="{FF2B5EF4-FFF2-40B4-BE49-F238E27FC236}">
                <a16:creationId xmlns="" xmlns:a16="http://schemas.microsoft.com/office/drawing/2014/main" id="{EB8FC223-B524-AE4C-A0FB-A285080181A2}"/>
              </a:ext>
            </a:extLst>
          </p:cNvPr>
          <p:cNvGraphicFramePr/>
          <p:nvPr>
            <p:extLst/>
          </p:nvPr>
        </p:nvGraphicFramePr>
        <p:xfrm>
          <a:off x="1246383" y="1376965"/>
          <a:ext cx="9211466" cy="471048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379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3379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24363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29203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21095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rgbClr val="1F608B"/>
                          </a:solidFill>
                        </a:rPr>
                        <a:t>3 </a:t>
                      </a:r>
                      <a:endParaRPr sz="53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years since launch</a:t>
                      </a:r>
                      <a:endParaRPr sz="2400" dirty="0">
                        <a:solidFill>
                          <a:srgbClr val="404146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rgbClr val="1F608B"/>
                          </a:solidFill>
                        </a:rPr>
                        <a:t>$650k+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Grant dollars awarded</a:t>
                      </a:r>
                      <a:endParaRPr sz="5300" b="1">
                        <a:solidFill>
                          <a:schemeClr val="accent5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accent2"/>
                          </a:solidFill>
                        </a:rPr>
                        <a:t>28</a:t>
                      </a:r>
                      <a:endParaRPr sz="5300" b="1">
                        <a:solidFill>
                          <a:schemeClr val="accent2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Supported Projects</a:t>
                      </a:r>
                      <a:endParaRPr sz="24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accent5"/>
                          </a:solidFill>
                        </a:rPr>
                        <a:t>8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Launched Working Groups</a:t>
                      </a:r>
                      <a:endParaRPr sz="5300" b="1">
                        <a:solidFill>
                          <a:srgbClr val="1F608B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009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rgbClr val="959595"/>
                          </a:solidFill>
                        </a:rPr>
                        <a:t>150+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-US" sz="2400" dirty="0">
                          <a:solidFill>
                            <a:srgbClr val="404146"/>
                          </a:solidFill>
                        </a:rPr>
                        <a:t>Sponsored R Meetups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>
                        <a:solidFill>
                          <a:srgbClr val="404146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rgbClr val="404146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300" b="1" dirty="0">
                          <a:solidFill>
                            <a:srgbClr val="1F608B"/>
                          </a:solidFill>
                        </a:rPr>
                        <a:t>15+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Supported R Community Events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2400">
                        <a:solidFill>
                          <a:srgbClr val="404146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accent5"/>
                          </a:solidFill>
                        </a:rPr>
                        <a:t>40k+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R users members of supported meetups</a:t>
                      </a: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lt2"/>
                          </a:solidFill>
                        </a:rPr>
                        <a:t>3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 err="1">
                          <a:solidFill>
                            <a:srgbClr val="404146"/>
                          </a:solidFill>
                        </a:rPr>
                        <a:t>useR</a:t>
                      </a: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! events sponsored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300" b="1" dirty="0">
                        <a:solidFill>
                          <a:schemeClr val="accent5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552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0482A7D0-DB09-4EBA-8D52-E6A5934B668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="" xmlns:a16="http://schemas.microsoft.com/office/drawing/2014/main" id="{1A3688C8-DFCE-4CCD-BCF0-5FB239E507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D598FBE3-48D2-40A2-B7E6-F485834C82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="" xmlns:a16="http://schemas.microsoft.com/office/drawing/2014/main" id="{8482FDCF-45F3-40F1-8751-19B7AFB3CFC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New 2018 Projects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562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4C608BEB-860E-4094-8511-78603564A75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1F16A8D4-FE87-4604-88B2-394B5D1EB43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DBI Project - Kirill Müller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en-US" sz="2000"/>
              <a:t>DBI, R's database interface, is a set of methods declared in the DBI R package. </a:t>
            </a:r>
          </a:p>
          <a:p>
            <a:r>
              <a:rPr lang="en-US" sz="2000"/>
              <a:t>Communication with the database is implemented by DBI backends, packages that import DBI and implement its methods.</a:t>
            </a:r>
          </a:p>
          <a:p>
            <a:r>
              <a:rPr lang="en-US" sz="2000"/>
              <a:t> A common interface is helpful for both users and backend implementers.</a:t>
            </a:r>
            <a:br>
              <a:rPr lang="en-US" sz="2000"/>
            </a:br>
            <a:r>
              <a:rPr lang="en-US" sz="2000"/>
              <a:t/>
            </a:r>
            <a:br>
              <a:rPr lang="en-US" sz="2000"/>
            </a:br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r>
              <a:rPr lang="en-US" sz="2000"/>
              <a:t>The "Maintaining DBI" is a follow-up project is mostly about providing ongoing maintenance and support for: </a:t>
            </a:r>
          </a:p>
          <a:p>
            <a:pPr lvl="1"/>
            <a:r>
              <a:rPr lang="en-US" sz="2000"/>
              <a:t>DBI </a:t>
            </a:r>
          </a:p>
          <a:p>
            <a:pPr lvl="1"/>
            <a:r>
              <a:rPr lang="en-US" sz="2000"/>
              <a:t>The DBItest test suite</a:t>
            </a:r>
          </a:p>
          <a:p>
            <a:pPr lvl="1"/>
            <a:r>
              <a:rPr lang="en-US" sz="2000"/>
              <a:t>The three backends to open-source databases</a:t>
            </a:r>
          </a:p>
          <a:p>
            <a:pPr lvl="2"/>
            <a:r>
              <a:rPr lang="en-US"/>
              <a:t>RSQLite,</a:t>
            </a:r>
          </a:p>
          <a:p>
            <a:pPr lvl="2"/>
            <a:r>
              <a:rPr lang="en-US"/>
              <a:t>RMariaDB </a:t>
            </a:r>
          </a:p>
          <a:p>
            <a:pPr lvl="2"/>
            <a:r>
              <a:rPr lang="en-US"/>
              <a:t>RPostgres</a:t>
            </a:r>
          </a:p>
        </p:txBody>
      </p:sp>
    </p:spTree>
    <p:extLst>
      <p:ext uri="{BB962C8B-B14F-4D97-AF65-F5344CB8AC3E}">
        <p14:creationId xmlns:p14="http://schemas.microsoft.com/office/powerpoint/2010/main" val="365455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E35A04CF-97D4-4FF7-B359-C546B1F62E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1DE7243B-5109-444B-8FAF-7437C66BC0E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4C5D6221-DA7B-4611-AA26-7D8E349FDE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Infrastructure Development - Jeroen Ooms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This project seeks to improve and maintain tools for providing binaries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1600" dirty="0"/>
              <a:t>On Windows: upgrade the </a:t>
            </a:r>
            <a:r>
              <a:rPr lang="en-US" sz="1600" dirty="0" err="1"/>
              <a:t>Rtools</a:t>
            </a:r>
            <a:r>
              <a:rPr lang="en-US" sz="1600" dirty="0"/>
              <a:t> compiler toolchain, and provide up-to-date Windows builds for the many external C/C++ libraries used by CRAN </a:t>
            </a:r>
            <a:r>
              <a:rPr lang="en-US" sz="1600" dirty="0" smtClean="0"/>
              <a:t>packages.</a:t>
            </a:r>
            <a:endParaRPr lang="en-US" sz="1600" dirty="0"/>
          </a:p>
          <a:p>
            <a:r>
              <a:rPr lang="en-US" sz="1600" dirty="0"/>
              <a:t>For </a:t>
            </a:r>
            <a:r>
              <a:rPr lang="en-US" sz="1600" dirty="0" err="1"/>
              <a:t>MacOS</a:t>
            </a:r>
            <a:r>
              <a:rPr lang="en-US" sz="1600" dirty="0"/>
              <a:t>: expand the r-hub "homebrew-</a:t>
            </a:r>
            <a:r>
              <a:rPr lang="en-US" sz="1600" dirty="0" err="1"/>
              <a:t>cran</a:t>
            </a:r>
            <a:r>
              <a:rPr lang="en-US" sz="1600" dirty="0"/>
              <a:t>" tap with formulas that are needed by CRAN packages but not available from upstream </a:t>
            </a:r>
            <a:r>
              <a:rPr lang="en-US" sz="1600" dirty="0" smtClean="0"/>
              <a:t>homebrew-core.</a:t>
            </a:r>
            <a:endParaRPr lang="en-US" sz="1600" dirty="0"/>
          </a:p>
          <a:p>
            <a:r>
              <a:rPr lang="en-US" sz="1600" dirty="0"/>
              <a:t>Eventually: lay the foundation for a reproducible build system that is low maintenance, automated as much as </a:t>
            </a:r>
            <a:r>
              <a:rPr lang="en-US" sz="1600" dirty="0" smtClean="0"/>
              <a:t>possible.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1155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9F7D788E-2C1B-4EF4-8719-12613771FF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45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7C54E824-C0F4-480B-BC88-689F50C45F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6199" y="548"/>
            <a:ext cx="4349752" cy="3142889"/>
          </a:xfrm>
          <a:custGeom>
            <a:avLst/>
            <a:gdLst>
              <a:gd name="connsiteX0" fmla="*/ 229420 w 4349752"/>
              <a:gd name="connsiteY0" fmla="*/ 0 h 3142889"/>
              <a:gd name="connsiteX1" fmla="*/ 4120333 w 4349752"/>
              <a:gd name="connsiteY1" fmla="*/ 0 h 3142889"/>
              <a:gd name="connsiteX2" fmla="*/ 4178840 w 4349752"/>
              <a:gd name="connsiteY2" fmla="*/ 121453 h 3142889"/>
              <a:gd name="connsiteX3" fmla="*/ 4349752 w 4349752"/>
              <a:gd name="connsiteY3" fmla="*/ 968013 h 3142889"/>
              <a:gd name="connsiteX4" fmla="*/ 2174876 w 4349752"/>
              <a:gd name="connsiteY4" fmla="*/ 3142889 h 3142889"/>
              <a:gd name="connsiteX5" fmla="*/ 0 w 4349752"/>
              <a:gd name="connsiteY5" fmla="*/ 968013 h 3142889"/>
              <a:gd name="connsiteX6" fmla="*/ 170913 w 4349752"/>
              <a:gd name="connsiteY6" fmla="*/ 121453 h 314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58DEA6A1-FC5C-4E6E-BBBF-7E472949B39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3759" y="1421356"/>
            <a:ext cx="4538241" cy="5436644"/>
          </a:xfrm>
          <a:custGeom>
            <a:avLst/>
            <a:gdLst>
              <a:gd name="connsiteX0" fmla="*/ 3084645 w 4538241"/>
              <a:gd name="connsiteY0" fmla="*/ 0 h 5436644"/>
              <a:gd name="connsiteX1" fmla="*/ 4285328 w 4538241"/>
              <a:gd name="connsiteY1" fmla="*/ 242407 h 5436644"/>
              <a:gd name="connsiteX2" fmla="*/ 4538241 w 4538241"/>
              <a:gd name="connsiteY2" fmla="*/ 364242 h 5436644"/>
              <a:gd name="connsiteX3" fmla="*/ 4538241 w 4538241"/>
              <a:gd name="connsiteY3" fmla="*/ 5436644 h 5436644"/>
              <a:gd name="connsiteX4" fmla="*/ 1091428 w 4538241"/>
              <a:gd name="connsiteY4" fmla="*/ 5436644 h 5436644"/>
              <a:gd name="connsiteX5" fmla="*/ 903472 w 4538241"/>
              <a:gd name="connsiteY5" fmla="*/ 5265818 h 5436644"/>
              <a:gd name="connsiteX6" fmla="*/ 0 w 4538241"/>
              <a:gd name="connsiteY6" fmla="*/ 3084645 h 5436644"/>
              <a:gd name="connsiteX7" fmla="*/ 3084645 w 4538241"/>
              <a:gd name="connsiteY7" fmla="*/ 0 h 543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96AAAC3B-1954-46B7-BBAC-27DFF5B529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9395" y="0"/>
            <a:ext cx="4023360" cy="2980240"/>
          </a:xfrm>
          <a:custGeom>
            <a:avLst/>
            <a:gdLst>
              <a:gd name="connsiteX0" fmla="*/ 248676 w 4023360"/>
              <a:gd name="connsiteY0" fmla="*/ 0 h 2980240"/>
              <a:gd name="connsiteX1" fmla="*/ 3774684 w 4023360"/>
              <a:gd name="connsiteY1" fmla="*/ 0 h 2980240"/>
              <a:gd name="connsiteX2" fmla="*/ 3780561 w 4023360"/>
              <a:gd name="connsiteY2" fmla="*/ 9674 h 2980240"/>
              <a:gd name="connsiteX3" fmla="*/ 4023360 w 4023360"/>
              <a:gd name="connsiteY3" fmla="*/ 968560 h 2980240"/>
              <a:gd name="connsiteX4" fmla="*/ 2011680 w 4023360"/>
              <a:gd name="connsiteY4" fmla="*/ 2980240 h 2980240"/>
              <a:gd name="connsiteX5" fmla="*/ 0 w 4023360"/>
              <a:gd name="connsiteY5" fmla="*/ 968560 h 2980240"/>
              <a:gd name="connsiteX6" fmla="*/ 242799 w 4023360"/>
              <a:gd name="connsiteY6" fmla="*/ 9674 h 298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A5AD6500-BB62-4AAC-9D2F-C10DDC90CBB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16897" y="1584494"/>
            <a:ext cx="4375105" cy="5273507"/>
          </a:xfrm>
          <a:custGeom>
            <a:avLst/>
            <a:gdLst>
              <a:gd name="connsiteX0" fmla="*/ 2921508 w 4375105"/>
              <a:gd name="connsiteY0" fmla="*/ 0 h 5273507"/>
              <a:gd name="connsiteX1" fmla="*/ 4314072 w 4375105"/>
              <a:gd name="connsiteY1" fmla="*/ 352611 h 5273507"/>
              <a:gd name="connsiteX2" fmla="*/ 4375105 w 4375105"/>
              <a:gd name="connsiteY2" fmla="*/ 389689 h 5273507"/>
              <a:gd name="connsiteX3" fmla="*/ 4375105 w 4375105"/>
              <a:gd name="connsiteY3" fmla="*/ 5273507 h 5273507"/>
              <a:gd name="connsiteX4" fmla="*/ 1193705 w 4375105"/>
              <a:gd name="connsiteY4" fmla="*/ 5273507 h 5273507"/>
              <a:gd name="connsiteX5" fmla="*/ 1063158 w 4375105"/>
              <a:gd name="connsiteY5" fmla="*/ 5175886 h 5273507"/>
              <a:gd name="connsiteX6" fmla="*/ 0 w 4375105"/>
              <a:gd name="connsiteY6" fmla="*/ 2921508 h 5273507"/>
              <a:gd name="connsiteX7" fmla="*/ 2921508 w 4375105"/>
              <a:gd name="connsiteY7" fmla="*/ 0 h 5273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949" y="3499076"/>
            <a:ext cx="6053558" cy="242477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Tools and Templates for Teaching Materials - François Michonneau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15161" y="356187"/>
            <a:ext cx="2878409" cy="1792281"/>
          </a:xfrm>
        </p:spPr>
        <p:txBody>
          <a:bodyPr anchor="ctr">
            <a:normAutofit/>
          </a:bodyPr>
          <a:lstStyle/>
          <a:p>
            <a:r>
              <a:rPr lang="en-US" sz="1400"/>
              <a:t>This project will develop tools to facilitate the development of consistent teaching resources</a:t>
            </a:r>
          </a:p>
          <a:p>
            <a:r>
              <a:rPr lang="en-US" sz="1400"/>
              <a:t>Provide a technical framework to encourage collaborative lesson development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6139" y="3143438"/>
            <a:ext cx="3474621" cy="278041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/>
              <a:t>Teaching tools will be constructed from the many R resources for literate programming including:</a:t>
            </a:r>
          </a:p>
          <a:p>
            <a:pPr lvl="1"/>
            <a:r>
              <a:rPr lang="en-US" sz="2000"/>
              <a:t>Sweave </a:t>
            </a:r>
          </a:p>
          <a:p>
            <a:pPr lvl="1"/>
            <a:r>
              <a:rPr lang="en-US" sz="2000"/>
              <a:t>knitr </a:t>
            </a:r>
          </a:p>
          <a:p>
            <a:pPr lvl="1"/>
            <a:r>
              <a:rPr lang="en-US" sz="2000"/>
              <a:t>Rmarkdown</a:t>
            </a:r>
          </a:p>
        </p:txBody>
      </p:sp>
    </p:spTree>
    <p:extLst>
      <p:ext uri="{BB962C8B-B14F-4D97-AF65-F5344CB8AC3E}">
        <p14:creationId xmlns:p14="http://schemas.microsoft.com/office/powerpoint/2010/main" val="291758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B36F400F-DF28-43BC-8D8E-4929793B392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68377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PSI Collaboration Project - Lyn Taylor (on behalf of PSI AIMS SIG)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77456"/>
            <a:ext cx="5097780" cy="37957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Statisticians from the Pharmaceutical Industry (PSI) Application and Implementation of Methodologies in Statistics (AIMS) Special Interest Group (SIG) will collaborate with the R-Consortium and representatives from pharmaceutical companies to set up of an online repository.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6020" y="2177456"/>
            <a:ext cx="5097780" cy="3795748"/>
          </a:xfrm>
        </p:spPr>
        <p:txBody>
          <a:bodyPr>
            <a:normAutofit/>
          </a:bodyPr>
          <a:lstStyle/>
          <a:p>
            <a:r>
              <a:rPr lang="en-US" sz="1900" dirty="0"/>
              <a:t>The repository will: </a:t>
            </a:r>
          </a:p>
          <a:p>
            <a:pPr lvl="1"/>
            <a:r>
              <a:rPr lang="en-US" sz="1900" dirty="0"/>
              <a:t>Provide the tools to conduct the regulatory standard validation for R </a:t>
            </a:r>
            <a:r>
              <a:rPr lang="en-US" sz="1900" dirty="0" smtClean="0"/>
              <a:t>packages. </a:t>
            </a:r>
            <a:endParaRPr lang="en-US" sz="1900" dirty="0"/>
          </a:p>
          <a:p>
            <a:pPr lvl="1"/>
            <a:r>
              <a:rPr lang="en-US" sz="1900" dirty="0"/>
              <a:t>Serve as a portal for sharing existing regulatory standard validation </a:t>
            </a:r>
            <a:r>
              <a:rPr lang="en-US" sz="1900" dirty="0" smtClean="0"/>
              <a:t>documentation.</a:t>
            </a:r>
            <a:endParaRPr lang="en-US" sz="1900" dirty="0"/>
          </a:p>
          <a:p>
            <a:pPr lvl="1"/>
            <a:r>
              <a:rPr lang="en-US" sz="1900" dirty="0"/>
              <a:t>Store packages and make them freely </a:t>
            </a:r>
            <a:r>
              <a:rPr lang="en-US" sz="1900" dirty="0" smtClean="0"/>
              <a:t>available.</a:t>
            </a:r>
            <a:endParaRPr lang="en-US" sz="1900" dirty="0"/>
          </a:p>
          <a:p>
            <a:r>
              <a:rPr lang="en-US" sz="1900" dirty="0"/>
              <a:t>Companies (or individual R users) would still need to make their own assessment on whether the validation is suitable for their own </a:t>
            </a:r>
            <a:r>
              <a:rPr lang="en-US" sz="1900" dirty="0" smtClean="0"/>
              <a:t>use.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82912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E35A04CF-97D4-4FF7-B359-C546B1F62E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1DE7243B-5109-444B-8FAF-7437C66BC0E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4C5D6221-DA7B-4611-AA26-7D8E349FDE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A Unified Platform for Missing Values </a:t>
            </a:r>
            <a:r>
              <a:rPr lang="mr-IN" sz="2800">
                <a:solidFill>
                  <a:srgbClr val="FFFFFF"/>
                </a:solidFill>
              </a:rPr>
              <a:t>–</a:t>
            </a:r>
            <a:r>
              <a:rPr lang="en-US" sz="2800">
                <a:solidFill>
                  <a:srgbClr val="FFFFFF"/>
                </a:solidFill>
              </a:rPr>
              <a:t> Julie Josse and Nick Tierney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objective is to create a reference platform the management of missing data management that will facilitate </a:t>
            </a:r>
            <a:r>
              <a:rPr lang="en-US" sz="2000" dirty="0" smtClean="0"/>
              <a:t>collaboration. 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platform will:</a:t>
            </a:r>
          </a:p>
          <a:p>
            <a:r>
              <a:rPr lang="en-US" sz="2000" dirty="0"/>
              <a:t> List the existing packages, the available literature and </a:t>
            </a:r>
            <a:r>
              <a:rPr lang="en-US" sz="2000" dirty="0" smtClean="0"/>
              <a:t>tutorials.</a:t>
            </a:r>
            <a:endParaRPr lang="en-US" sz="2000" dirty="0"/>
          </a:p>
          <a:p>
            <a:r>
              <a:rPr lang="en-US" sz="2000" dirty="0"/>
              <a:t>Provide a platform for integrating new work on the </a:t>
            </a:r>
            <a:r>
              <a:rPr lang="en-US" sz="2000" dirty="0" smtClean="0"/>
              <a:t>subject.</a:t>
            </a:r>
            <a:endParaRPr lang="en-US" sz="2000" dirty="0"/>
          </a:p>
          <a:p>
            <a:r>
              <a:rPr lang="en-US" sz="2000" dirty="0"/>
              <a:t> Contain examples of analysis </a:t>
            </a:r>
            <a:r>
              <a:rPr lang="en-US" sz="2000" dirty="0" smtClean="0"/>
              <a:t>workflows.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1622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7259</TotalTime>
  <Words>699</Words>
  <Application>Microsoft Macintosh PowerPoint</Application>
  <PresentationFormat>Widescreen</PresentationFormat>
  <Paragraphs>107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Helvetica Neue Light</vt:lpstr>
      <vt:lpstr>Mangal</vt:lpstr>
      <vt:lpstr>Arial</vt:lpstr>
      <vt:lpstr>Office Theme</vt:lpstr>
      <vt:lpstr>Sustainable community investment in action </vt:lpstr>
      <vt:lpstr>R Consortium Members</vt:lpstr>
      <vt:lpstr>R Consortium Momentum</vt:lpstr>
      <vt:lpstr>New 2018 Projects</vt:lpstr>
      <vt:lpstr>DBI Project - Kirill Müller</vt:lpstr>
      <vt:lpstr>Infrastructure Development - Jeroen Ooms</vt:lpstr>
      <vt:lpstr>Tools and Templates for Teaching Materials - François Michonneau</vt:lpstr>
      <vt:lpstr>PSI Collaboration Project - Lyn Taylor (on behalf of PSI AIMS SIG)</vt:lpstr>
      <vt:lpstr>A Unified Platform for Missing Values – Julie Josse and Nick Tierney </vt:lpstr>
      <vt:lpstr>histoRicalg – A Project to Preserve and Transfer Algorithmic Knowledge - John C Nash</vt:lpstr>
      <vt:lpstr>Working Group on US Census Data – Ari Lamstein</vt:lpstr>
      <vt:lpstr>Top Level Projects</vt:lpstr>
      <vt:lpstr>RC RUGS 2018 Sponsorship Program</vt:lpstr>
      <vt:lpstr>75 + R-Ladies Groups Worldwide </vt:lpstr>
      <vt:lpstr>R-Hub</vt:lpstr>
      <vt:lpstr>Working Groups</vt:lpstr>
      <vt:lpstr>Active ISC Working Groups</vt:lpstr>
      <vt:lpstr>Get Involved!!</vt:lpstr>
      <vt:lpstr>R Consortium  Serving the R Community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24</cp:revision>
  <dcterms:created xsi:type="dcterms:W3CDTF">2018-06-28T18:54:34Z</dcterms:created>
  <dcterms:modified xsi:type="dcterms:W3CDTF">2018-07-10T00:18:34Z</dcterms:modified>
</cp:coreProperties>
</file>

<file path=docProps/thumbnail.jpeg>
</file>